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Merriweather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724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467803"/>
            <a:ext cx="7416403" cy="3856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Parallel Algorithm Template for Updating Single-Source Shortest Paths in Large-Scale Dynamic Networks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5694402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Presentation by: Fiza Jameel, Arshman Khawar, Rehan Tariq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6366867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Date: April 21, 2025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3798" y="2546271"/>
            <a:ext cx="8214598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Implementation Challenges</a:t>
            </a:r>
            <a:endParaRPr lang="en-US" sz="4850" dirty="0"/>
          </a:p>
        </p:txBody>
      </p:sp>
      <p:sp>
        <p:nvSpPr>
          <p:cNvPr id="5" name="Shape 2"/>
          <p:cNvSpPr/>
          <p:nvPr/>
        </p:nvSpPr>
        <p:spPr>
          <a:xfrm>
            <a:off x="863798" y="396537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56370" y="4011632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4"/>
          <p:cNvSpPr/>
          <p:nvPr/>
        </p:nvSpPr>
        <p:spPr>
          <a:xfrm>
            <a:off x="1665923" y="396537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Load Balancing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1665923" y="4498896"/>
            <a:ext cx="3334226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Affected subgraphs vary in size. Dynamic scheduling addresses these challenges.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5246965" y="396537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339536" y="4011632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1" name="Text 8"/>
          <p:cNvSpPr/>
          <p:nvPr/>
        </p:nvSpPr>
        <p:spPr>
          <a:xfrm>
            <a:off x="6049089" y="396537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Synchronization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049089" y="4498896"/>
            <a:ext cx="3334226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Race conditions require care. Iterative convergence avoids explicit locks.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9630132" y="396537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722703" y="4011632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5" name="Text 12"/>
          <p:cNvSpPr/>
          <p:nvPr/>
        </p:nvSpPr>
        <p:spPr>
          <a:xfrm>
            <a:off x="10432256" y="3965377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Cycle Formation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10432256" y="4498896"/>
            <a:ext cx="3334226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Parallel edge insertions may form cycles. Process deletions before insertions.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367909"/>
            <a:ext cx="713422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 and Insights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291048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56370" y="2956739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665923" y="291048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Contributions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665923" y="3444002"/>
            <a:ext cx="3334226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Novel parallel framework updates SSSP in dynamic networks.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291048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39536" y="2956739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6049089" y="2910483"/>
            <a:ext cx="3334226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Effective Implementations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6049089" y="3829526"/>
            <a:ext cx="3334226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method is effective on GPU and shared-memory platforms.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291048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22703" y="2956739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10432256" y="291048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Gains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0432256" y="3444002"/>
            <a:ext cx="3334226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There are significant performance gains over recomputation.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863798" y="553843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56370" y="5584686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900" dirty="0"/>
          </a:p>
        </p:txBody>
      </p:sp>
      <p:sp>
        <p:nvSpPr>
          <p:cNvPr id="17" name="Text 15"/>
          <p:cNvSpPr/>
          <p:nvPr/>
        </p:nvSpPr>
        <p:spPr>
          <a:xfrm>
            <a:off x="1665923" y="5538430"/>
            <a:ext cx="3266837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Update vs. Recompute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1665923" y="6071949"/>
            <a:ext cx="552592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Update when less than 50% of edges are deleted.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7438668" y="553843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531239" y="5584686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5</a:t>
            </a:r>
            <a:endParaRPr lang="en-US" sz="2900" dirty="0"/>
          </a:p>
        </p:txBody>
      </p:sp>
      <p:sp>
        <p:nvSpPr>
          <p:cNvPr id="21" name="Text 19"/>
          <p:cNvSpPr/>
          <p:nvPr/>
        </p:nvSpPr>
        <p:spPr>
          <a:xfrm>
            <a:off x="8240792" y="553843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When to Recompute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240792" y="6071949"/>
            <a:ext cx="552592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Recompute when a majority of changes are deletions.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29814" y="3284934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Questions?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4549854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Thank you for your attention!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348865"/>
            <a:ext cx="846415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Introduction and Motivation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3767971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56370" y="3814227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665923" y="376797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Graph Analysis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665923" y="4301490"/>
            <a:ext cx="3334226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Crucial for understanding complex systems. It helps reveal hidden insights.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3767971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39536" y="3814227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6049089" y="376797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Dynamic Networks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6049089" y="4301490"/>
            <a:ext cx="3334226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Real-world networks change. Consider transportation, communication, and social.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767971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22703" y="3814227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10432256" y="376797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SSSP Problem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0432256" y="4301490"/>
            <a:ext cx="3334226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Single Source Shortest Path is fundamental. Our parallel algorithms efficiently update SSSP.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004" y="801172"/>
            <a:ext cx="5657374" cy="707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2004" y="2102287"/>
            <a:ext cx="509111" cy="509111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6895" y="214473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27334" y="2102287"/>
            <a:ext cx="2828687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 Graph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27334" y="2591633"/>
            <a:ext cx="2931557" cy="1086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Given a graph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G1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with vertices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V1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and edges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E1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at time step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109" y="2102287"/>
            <a:ext cx="509111" cy="509111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70001" y="2144732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0439" y="2102287"/>
            <a:ext cx="2828687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Initial Tree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0439" y="2591633"/>
            <a:ext cx="2931557" cy="1086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 SSSP tree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T1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of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G1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is provided as the starting point.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2004" y="4158615"/>
            <a:ext cx="509111" cy="509111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76895" y="420106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27334" y="4158615"/>
            <a:ext cx="2828687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Edge Changes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27334" y="4647962"/>
            <a:ext cx="2931557" cy="1086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set of edge changes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ΔE1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includes insertions and deletions.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109" y="4158615"/>
            <a:ext cx="509111" cy="509111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770001" y="4201061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0439" y="4158615"/>
            <a:ext cx="2828687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Goal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0439" y="4647962"/>
            <a:ext cx="2931557" cy="1086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Compute the updated SSSP tree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T2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at time step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k+1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efficiently.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792004" y="6214943"/>
            <a:ext cx="509111" cy="509111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876895" y="625738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5</a:t>
            </a:r>
            <a:endParaRPr lang="en-US" sz="2650" dirty="0"/>
          </a:p>
        </p:txBody>
      </p:sp>
      <p:sp>
        <p:nvSpPr>
          <p:cNvPr id="22" name="Text 19"/>
          <p:cNvSpPr/>
          <p:nvPr/>
        </p:nvSpPr>
        <p:spPr>
          <a:xfrm>
            <a:off x="1527334" y="6214943"/>
            <a:ext cx="2828687" cy="353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Parallel Processing</a:t>
            </a:r>
            <a:endParaRPr lang="en-US" sz="2200" dirty="0"/>
          </a:p>
        </p:txBody>
      </p:sp>
      <p:sp>
        <p:nvSpPr>
          <p:cNvPr id="23" name="Text 20"/>
          <p:cNvSpPr/>
          <p:nvPr/>
        </p:nvSpPr>
        <p:spPr>
          <a:xfrm>
            <a:off x="1527334" y="6704290"/>
            <a:ext cx="6824662" cy="724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 the updates in parallel. Avoid recomputation from scratch.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7488" y="674251"/>
            <a:ext cx="6125408" cy="765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US" sz="4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Background on SSSP</a:t>
            </a:r>
            <a:endParaRPr lang="en-US" sz="4800" dirty="0"/>
          </a:p>
        </p:txBody>
      </p:sp>
      <p:sp>
        <p:nvSpPr>
          <p:cNvPr id="3" name="Shape 1"/>
          <p:cNvSpPr/>
          <p:nvPr/>
        </p:nvSpPr>
        <p:spPr>
          <a:xfrm>
            <a:off x="7299960" y="1929884"/>
            <a:ext cx="30480" cy="5625346"/>
          </a:xfrm>
          <a:prstGeom prst="roundRect">
            <a:avLst>
              <a:gd name="adj" fmla="val 337623"/>
            </a:avLst>
          </a:prstGeom>
          <a:solidFill>
            <a:srgbClr val="194A99"/>
          </a:solidFill>
          <a:ln/>
        </p:spPr>
      </p:sp>
      <p:sp>
        <p:nvSpPr>
          <p:cNvPr id="4" name="Shape 2"/>
          <p:cNvSpPr/>
          <p:nvPr/>
        </p:nvSpPr>
        <p:spPr>
          <a:xfrm>
            <a:off x="6335078" y="2465903"/>
            <a:ext cx="734973" cy="30480"/>
          </a:xfrm>
          <a:prstGeom prst="roundRect">
            <a:avLst>
              <a:gd name="adj" fmla="val 337623"/>
            </a:avLst>
          </a:prstGeom>
          <a:solidFill>
            <a:srgbClr val="194A99"/>
          </a:solidFill>
          <a:ln/>
        </p:spPr>
      </p:sp>
      <p:sp>
        <p:nvSpPr>
          <p:cNvPr id="5" name="Shape 3"/>
          <p:cNvSpPr/>
          <p:nvPr/>
        </p:nvSpPr>
        <p:spPr>
          <a:xfrm>
            <a:off x="7039570" y="2205514"/>
            <a:ext cx="551259" cy="551259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7131487" y="2251472"/>
            <a:ext cx="367427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850" dirty="0"/>
          </a:p>
        </p:txBody>
      </p:sp>
      <p:sp>
        <p:nvSpPr>
          <p:cNvPr id="7" name="Text 5"/>
          <p:cNvSpPr/>
          <p:nvPr/>
        </p:nvSpPr>
        <p:spPr>
          <a:xfrm>
            <a:off x="3027521" y="2174796"/>
            <a:ext cx="3062645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SSSP Definition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857488" y="2704505"/>
            <a:ext cx="5232678" cy="783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Find the shortest paths from a source vertex to all other vertices in a graph.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7560350" y="3690818"/>
            <a:ext cx="734973" cy="30480"/>
          </a:xfrm>
          <a:prstGeom prst="roundRect">
            <a:avLst>
              <a:gd name="adj" fmla="val 337623"/>
            </a:avLst>
          </a:prstGeom>
          <a:solidFill>
            <a:srgbClr val="194A99"/>
          </a:solidFill>
          <a:ln/>
        </p:spPr>
      </p:sp>
      <p:sp>
        <p:nvSpPr>
          <p:cNvPr id="10" name="Shape 8"/>
          <p:cNvSpPr/>
          <p:nvPr/>
        </p:nvSpPr>
        <p:spPr>
          <a:xfrm>
            <a:off x="7039570" y="3430429"/>
            <a:ext cx="551259" cy="551259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131487" y="3476387"/>
            <a:ext cx="367427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850" dirty="0"/>
          </a:p>
        </p:txBody>
      </p:sp>
      <p:sp>
        <p:nvSpPr>
          <p:cNvPr id="12" name="Text 10"/>
          <p:cNvSpPr/>
          <p:nvPr/>
        </p:nvSpPr>
        <p:spPr>
          <a:xfrm>
            <a:off x="8540234" y="3399711"/>
            <a:ext cx="3062645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Dijkstra's Algorithm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8540234" y="3929420"/>
            <a:ext cx="5232678" cy="783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Classic sequential solution for static graphs. It has O(|E| + |V|log|V|) time complexity.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6335078" y="4793337"/>
            <a:ext cx="734973" cy="30480"/>
          </a:xfrm>
          <a:prstGeom prst="roundRect">
            <a:avLst>
              <a:gd name="adj" fmla="val 337623"/>
            </a:avLst>
          </a:prstGeom>
          <a:solidFill>
            <a:srgbClr val="194A99"/>
          </a:solidFill>
          <a:ln/>
        </p:spPr>
      </p:sp>
      <p:sp>
        <p:nvSpPr>
          <p:cNvPr id="15" name="Shape 13"/>
          <p:cNvSpPr/>
          <p:nvPr/>
        </p:nvSpPr>
        <p:spPr>
          <a:xfrm>
            <a:off x="7039570" y="4532948"/>
            <a:ext cx="551259" cy="551259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131487" y="4578906"/>
            <a:ext cx="367427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850" dirty="0"/>
          </a:p>
        </p:txBody>
      </p:sp>
      <p:sp>
        <p:nvSpPr>
          <p:cNvPr id="17" name="Text 15"/>
          <p:cNvSpPr/>
          <p:nvPr/>
        </p:nvSpPr>
        <p:spPr>
          <a:xfrm>
            <a:off x="3027521" y="4502229"/>
            <a:ext cx="3062645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Parallel Algorithms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857488" y="5031938"/>
            <a:ext cx="5232678" cy="7839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Parallel algorithms, like Bellman-Ford and Δ-stepping, enhance speed.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7560350" y="5895856"/>
            <a:ext cx="734973" cy="30480"/>
          </a:xfrm>
          <a:prstGeom prst="roundRect">
            <a:avLst>
              <a:gd name="adj" fmla="val 337623"/>
            </a:avLst>
          </a:prstGeom>
          <a:solidFill>
            <a:srgbClr val="194A99"/>
          </a:solidFill>
          <a:ln/>
        </p:spPr>
      </p:sp>
      <p:sp>
        <p:nvSpPr>
          <p:cNvPr id="20" name="Shape 18"/>
          <p:cNvSpPr/>
          <p:nvPr/>
        </p:nvSpPr>
        <p:spPr>
          <a:xfrm>
            <a:off x="7039570" y="5635466"/>
            <a:ext cx="551259" cy="551259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131487" y="5681424"/>
            <a:ext cx="367427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850" dirty="0"/>
          </a:p>
        </p:txBody>
      </p:sp>
      <p:sp>
        <p:nvSpPr>
          <p:cNvPr id="22" name="Text 20"/>
          <p:cNvSpPr/>
          <p:nvPr/>
        </p:nvSpPr>
        <p:spPr>
          <a:xfrm>
            <a:off x="8540234" y="5604748"/>
            <a:ext cx="3062645" cy="3827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Dynamic Graphs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8540234" y="6134457"/>
            <a:ext cx="5232678" cy="1175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Handle network changes over time, like edge additions, deletions, and weight modifications.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970258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Existing Approaches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5111710"/>
            <a:ext cx="129028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Recomputation: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Gunrock on GPU delivers high performance, while Galois on CPU utilizes shared-memory parallelism.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987653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Sequential Updates: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Key contributions include Ramalingam &amp; Reps (1996) and Narvaez et al. (2000).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6468785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Parallel Limitations: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Most parallel algorithms are designed for static graphs.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3798" y="6949916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Dynamic Challenges: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Few algorithms effectively scale for dynamic updates.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287072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Structure: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3829645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56370" y="3875901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665923" y="382964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SSSP Tree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665923" y="4363164"/>
            <a:ext cx="3334226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Adjacency list-based storage. Vertex-centric attributes for efficient updates.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3829645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39536" y="3875901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7"/>
          <p:cNvSpPr/>
          <p:nvPr/>
        </p:nvSpPr>
        <p:spPr>
          <a:xfrm>
            <a:off x="6049089" y="382964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Vertex Attributes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6049089" y="4363164"/>
            <a:ext cx="3334226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Parent, Dist, Affected_Del, and Affected flags to manage dynamic changes.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829645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22703" y="3875901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3" name="Text 11"/>
          <p:cNvSpPr/>
          <p:nvPr/>
        </p:nvSpPr>
        <p:spPr>
          <a:xfrm>
            <a:off x="10432256" y="382964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Parallel Updates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0432256" y="4363164"/>
            <a:ext cx="3334226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Designed for concurrent processing of edge insertions and deletions.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034302"/>
            <a:ext cx="10313194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Parallel Framework: Detailed Steps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345340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56370" y="3499664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5" name="Text 3"/>
          <p:cNvSpPr/>
          <p:nvPr/>
        </p:nvSpPr>
        <p:spPr>
          <a:xfrm>
            <a:off x="1665923" y="3453408"/>
            <a:ext cx="4231481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Identifying Affected Vertices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665923" y="3986927"/>
            <a:ext cx="552592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Detect vertices impacted by edge changes.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665923" y="4529733"/>
            <a:ext cx="552592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Edge Deletion: Check if the edge belonged to the SSSP tree.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665923" y="5405676"/>
            <a:ext cx="552592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Edge Insertion: Determine if the new edge offers a shorter path.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7438668" y="345340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531239" y="3499664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1" name="Text 9"/>
          <p:cNvSpPr/>
          <p:nvPr/>
        </p:nvSpPr>
        <p:spPr>
          <a:xfrm>
            <a:off x="8240792" y="3453408"/>
            <a:ext cx="435113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Updating Affected Subgraphs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8240792" y="3986927"/>
            <a:ext cx="552592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Adjust subgraphs based on affected vertices.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8240792" y="4529733"/>
            <a:ext cx="552592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Update disconnected subtrees by marking all descendants.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8240792" y="5405676"/>
            <a:ext cx="552592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Iteratively update distances until convergence.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3305" y="897969"/>
            <a:ext cx="5166598" cy="645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Experimental Setup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23305" y="2318385"/>
            <a:ext cx="464939" cy="464939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00755" y="2357080"/>
            <a:ext cx="309920" cy="387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394817" y="2318385"/>
            <a:ext cx="2583299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Hardware Setup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1394817" y="2847856"/>
            <a:ext cx="5668328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GPU setup involves an NVIDIA Tesla V100 with 32GB memory. The CPU setup includes an Intel Xeon Gold 6148 with 384GB memory.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23305" y="4278749"/>
            <a:ext cx="464939" cy="464939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00755" y="4317444"/>
            <a:ext cx="309920" cy="387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1394817" y="4278749"/>
            <a:ext cx="2583299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Datasets Used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1394817" y="4808220"/>
            <a:ext cx="5668328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Real-world datasets like BHJ, Orkut, and LiveJournal were used. Synthetic datasets include Graph500 and RMAT.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23305" y="5908477"/>
            <a:ext cx="464939" cy="464939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00755" y="5947172"/>
            <a:ext cx="309920" cy="387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394817" y="5908477"/>
            <a:ext cx="2993827" cy="322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Comparison Algorithms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1394817" y="6437948"/>
            <a:ext cx="5668328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Comparison is against recomputing algorithms such as Gunrock on GPU. Also comparing against Galois on CPU.</a:t>
            </a:r>
            <a:endParaRPr lang="en-US" sz="160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875" y="2085975"/>
            <a:ext cx="6339840" cy="43376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371124"/>
            <a:ext cx="1254049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Shared-Memory vs. GPU Implementations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2759393"/>
            <a:ext cx="335077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Shared-Memory (CPU)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3391733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C++ with OpenMP.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872865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Dynamic scheduling via "pragma omp parallel for".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748808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Asynchronous updates.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229939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Batch processing.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846802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Achieves up to 5x speedup vs. recomputation (Galois).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275939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GPU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623929" y="3391733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CUDA on NVIDIA GPUs.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623929" y="387286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Vertex-Marking Functional Block (VMFB).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4353997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Parallel edge stream processing.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7623929" y="4970859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Up to 8.5x speedup vs. recomputation (Gunrock).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7623929" y="558772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Performance affected by deletion percentage.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691</Words>
  <Application>Microsoft Office PowerPoint</Application>
  <PresentationFormat>Custom</PresentationFormat>
  <Paragraphs>131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Merriweather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HP</cp:lastModifiedBy>
  <cp:revision>2</cp:revision>
  <dcterms:created xsi:type="dcterms:W3CDTF">2025-04-20T10:15:13Z</dcterms:created>
  <dcterms:modified xsi:type="dcterms:W3CDTF">2025-04-20T18:56:48Z</dcterms:modified>
</cp:coreProperties>
</file>